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Slab"/>
      <p:regular r:id="rId19"/>
      <p:bold r:id="rId20"/>
    </p:embeddedFont>
    <p:embeddedFont>
      <p:font typeface="Roboto"/>
      <p:regular r:id="rId21"/>
      <p:bold r:id="rId22"/>
      <p:italic r:id="rId23"/>
      <p:boldItalic r:id="rId24"/>
    </p:embeddedFont>
    <p:embeddedFont>
      <p:font typeface="Amatic SC"/>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bold.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maticSC-bold.fntdata"/><Relationship Id="rId25" Type="http://schemas.openxmlformats.org/officeDocument/2006/relationships/font" Target="fonts/AmaticSC-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Slab-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dee3dabe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bdee3dabe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dee3dabe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dee3dabe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dee3dabe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bdee3dabe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dee3dabe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dee3dabe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dee3dabe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dee3dab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dee3dabe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dee3dabe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dee3dabe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dee3dabe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dee3dabe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dee3dabe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dee3dabe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dee3dabe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dee3dabe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bdee3dabe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dee3dabe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dee3dabe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dee3dabe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dee3dabe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rive.google.com/file/d/1vEo7ARmu61AtdsZ3VLt2sKtSJJ92NbiK/view" TargetMode="Externa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rive.google.com/file/d/1P7ET6b8ig1YAqwNqGtqZPls0mKHsZyFo/view" TargetMode="Externa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Sprint 2 Demo</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2600"/>
              <a:t>Environmental</a:t>
            </a:r>
            <a:r>
              <a:rPr lang="en" sz="2600"/>
              <a:t> Justice league.</a:t>
            </a:r>
            <a:r>
              <a:rPr lang="en"/>
              <a:t> </a:t>
            </a:r>
            <a:endParaRPr/>
          </a:p>
          <a:p>
            <a:pPr indent="0" lvl="0" marL="0" rtl="0" algn="ctr">
              <a:spcBef>
                <a:spcPts val="0"/>
              </a:spcBef>
              <a:spcAft>
                <a:spcPts val="0"/>
              </a:spcAft>
              <a:buNone/>
            </a:pPr>
            <a:r>
              <a:rPr lang="en" sz="1674"/>
              <a:t>( J</a:t>
            </a:r>
            <a:r>
              <a:rPr lang="en" sz="1674"/>
              <a:t>iaqi Xu, Baldwin Edwards, Alissa Martini)</a:t>
            </a:r>
            <a:r>
              <a:rPr lang="en" sz="2282"/>
              <a:t> </a:t>
            </a:r>
            <a:endParaRPr sz="2282"/>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460950" y="3239000"/>
            <a:ext cx="8222100" cy="90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400">
                <a:latin typeface="Amatic SC"/>
                <a:ea typeface="Amatic SC"/>
                <a:cs typeface="Amatic SC"/>
                <a:sym typeface="Amatic SC"/>
              </a:rPr>
              <a:t>Demo Of Homepage: </a:t>
            </a:r>
            <a:endParaRPr sz="5400">
              <a:latin typeface="Amatic SC"/>
              <a:ea typeface="Amatic SC"/>
              <a:cs typeface="Amatic SC"/>
              <a:sym typeface="Amatic SC"/>
            </a:endParaRPr>
          </a:p>
          <a:p>
            <a:pPr indent="0" lvl="0" marL="2286000" rtl="0" algn="l">
              <a:spcBef>
                <a:spcPts val="0"/>
              </a:spcBef>
              <a:spcAft>
                <a:spcPts val="0"/>
              </a:spcAft>
              <a:buNone/>
            </a:pPr>
            <a:r>
              <a:rPr lang="en" sz="5400">
                <a:latin typeface="Amatic SC"/>
                <a:ea typeface="Amatic SC"/>
                <a:cs typeface="Amatic SC"/>
                <a:sym typeface="Amatic SC"/>
              </a:rPr>
              <a:t>and Current running code: </a:t>
            </a:r>
            <a:endParaRPr sz="5400">
              <a:latin typeface="Amatic SC"/>
              <a:ea typeface="Amatic SC"/>
              <a:cs typeface="Amatic SC"/>
              <a:sym typeface="Amatic SC"/>
            </a:endParaRPr>
          </a:p>
          <a:p>
            <a:pPr indent="0" lvl="0" marL="0" rtl="0" algn="ctr">
              <a:spcBef>
                <a:spcPts val="0"/>
              </a:spcBef>
              <a:spcAft>
                <a:spcPts val="0"/>
              </a:spcAft>
              <a:buNone/>
            </a:pPr>
            <a:r>
              <a:t/>
            </a:r>
            <a:endParaRPr sz="5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151" name="Google Shape;151;p23" title="home.html.erb - enviromental-pollution-event-tracking [WSL_ Ubuntu] - Visual Studio Code 2024-02-29 01-18-33.mp4">
            <a:hlinkClick r:id="rId3"/>
          </p:cNvPr>
          <p:cNvPicPr preferRelativeResize="0"/>
          <p:nvPr/>
        </p:nvPicPr>
        <p:blipFill>
          <a:blip r:embed="rId4">
            <a:alphaModFix/>
          </a:blip>
          <a:stretch>
            <a:fillRect/>
          </a:stretch>
        </p:blipFill>
        <p:spPr>
          <a:xfrm>
            <a:off x="152400" y="0"/>
            <a:ext cx="8660550" cy="499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157" name="Google Shape;157;p24" title="RailsDemosNDeets2023Apps - Google Chrome 2024-02-29 01-22-25.mp4">
            <a:hlinkClick r:id="rId3"/>
          </p:cNvPr>
          <p:cNvPicPr preferRelativeResize="0"/>
          <p:nvPr/>
        </p:nvPicPr>
        <p:blipFill>
          <a:blip r:embed="rId4">
            <a:alphaModFix/>
          </a:blip>
          <a:stretch>
            <a:fillRect/>
          </a:stretch>
        </p:blipFill>
        <p:spPr>
          <a:xfrm>
            <a:off x="0" y="110500"/>
            <a:ext cx="9296397"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87900" y="555600"/>
            <a:ext cx="8189700" cy="755700"/>
          </a:xfrm>
          <a:prstGeom prst="rect">
            <a:avLst/>
          </a:prstGeom>
        </p:spPr>
        <p:txBody>
          <a:bodyPr anchorCtr="0" anchor="b" bIns="91425" lIns="91425" spcFirstLastPara="1" rIns="91425" wrap="square" tIns="91425">
            <a:normAutofit/>
          </a:bodyPr>
          <a:lstStyle/>
          <a:p>
            <a:pPr indent="457200" lvl="0" marL="2286000" rtl="0" algn="l">
              <a:spcBef>
                <a:spcPts val="0"/>
              </a:spcBef>
              <a:spcAft>
                <a:spcPts val="0"/>
              </a:spcAft>
              <a:buNone/>
            </a:pPr>
            <a:r>
              <a:rPr lang="en" sz="3300">
                <a:latin typeface="Amatic SC"/>
                <a:ea typeface="Amatic SC"/>
                <a:cs typeface="Amatic SC"/>
                <a:sym typeface="Amatic SC"/>
              </a:rPr>
              <a:t>Goals For Sprint 3</a:t>
            </a:r>
            <a:endParaRPr sz="3300">
              <a:latin typeface="Amatic SC"/>
              <a:ea typeface="Amatic SC"/>
              <a:cs typeface="Amatic SC"/>
              <a:sym typeface="Amatic SC"/>
            </a:endParaRPr>
          </a:p>
        </p:txBody>
      </p:sp>
      <p:pic>
        <p:nvPicPr>
          <p:cNvPr id="163" name="Google Shape;163;p25"/>
          <p:cNvPicPr preferRelativeResize="0"/>
          <p:nvPr/>
        </p:nvPicPr>
        <p:blipFill>
          <a:blip r:embed="rId3">
            <a:alphaModFix/>
          </a:blip>
          <a:stretch>
            <a:fillRect/>
          </a:stretch>
        </p:blipFill>
        <p:spPr>
          <a:xfrm>
            <a:off x="1391225" y="1311300"/>
            <a:ext cx="5975281" cy="3527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38775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latin typeface="Amatic SC"/>
              <a:ea typeface="Amatic SC"/>
              <a:cs typeface="Amatic SC"/>
              <a:sym typeface="Amatic SC"/>
            </a:endParaRPr>
          </a:p>
          <a:p>
            <a:pPr indent="0" lvl="0" marL="0" rtl="0" algn="l">
              <a:spcBef>
                <a:spcPts val="0"/>
              </a:spcBef>
              <a:spcAft>
                <a:spcPts val="0"/>
              </a:spcAft>
              <a:buNone/>
            </a:pPr>
            <a:r>
              <a:rPr lang="en">
                <a:latin typeface="Amatic SC"/>
                <a:ea typeface="Amatic SC"/>
                <a:cs typeface="Amatic SC"/>
                <a:sym typeface="Amatic SC"/>
              </a:rPr>
              <a:t>  Initial  Sprint Two Goals : </a:t>
            </a:r>
            <a:endParaRPr>
              <a:latin typeface="Amatic SC"/>
              <a:ea typeface="Amatic SC"/>
              <a:cs typeface="Amatic SC"/>
              <a:sym typeface="Amatic SC"/>
            </a:endParaRPr>
          </a:p>
        </p:txBody>
      </p:sp>
      <p:sp>
        <p:nvSpPr>
          <p:cNvPr id="70" name="Google Shape;70;p14"/>
          <p:cNvSpPr txBox="1"/>
          <p:nvPr/>
        </p:nvSpPr>
        <p:spPr>
          <a:xfrm>
            <a:off x="4756200" y="581000"/>
            <a:ext cx="3999900" cy="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dk1"/>
                </a:solidFill>
                <a:latin typeface="Amatic SC"/>
                <a:ea typeface="Amatic SC"/>
                <a:cs typeface="Amatic SC"/>
                <a:sym typeface="Amatic SC"/>
              </a:rPr>
              <a:t>Goals that were </a:t>
            </a:r>
            <a:r>
              <a:rPr lang="en" sz="2900">
                <a:solidFill>
                  <a:schemeClr val="dk1"/>
                </a:solidFill>
                <a:latin typeface="Amatic SC"/>
                <a:ea typeface="Amatic SC"/>
                <a:cs typeface="Amatic SC"/>
                <a:sym typeface="Amatic SC"/>
              </a:rPr>
              <a:t>Accomplished</a:t>
            </a:r>
            <a:r>
              <a:rPr lang="en" sz="2900">
                <a:solidFill>
                  <a:schemeClr val="dk1"/>
                </a:solidFill>
                <a:latin typeface="Amatic SC"/>
                <a:ea typeface="Amatic SC"/>
                <a:cs typeface="Amatic SC"/>
                <a:sym typeface="Amatic SC"/>
              </a:rPr>
              <a:t>: </a:t>
            </a:r>
            <a:endParaRPr sz="2900">
              <a:solidFill>
                <a:schemeClr val="dk1"/>
              </a:solidFill>
              <a:latin typeface="Amatic SC"/>
              <a:ea typeface="Amatic SC"/>
              <a:cs typeface="Amatic SC"/>
              <a:sym typeface="Amatic SC"/>
            </a:endParaRPr>
          </a:p>
        </p:txBody>
      </p:sp>
      <p:pic>
        <p:nvPicPr>
          <p:cNvPr id="71" name="Google Shape;71;p14"/>
          <p:cNvPicPr preferRelativeResize="0"/>
          <p:nvPr/>
        </p:nvPicPr>
        <p:blipFill>
          <a:blip r:embed="rId3">
            <a:alphaModFix/>
          </a:blip>
          <a:stretch>
            <a:fillRect/>
          </a:stretch>
        </p:blipFill>
        <p:spPr>
          <a:xfrm>
            <a:off x="387900" y="1079287"/>
            <a:ext cx="3626550" cy="3899976"/>
          </a:xfrm>
          <a:prstGeom prst="rect">
            <a:avLst/>
          </a:prstGeom>
          <a:noFill/>
          <a:ln>
            <a:noFill/>
          </a:ln>
        </p:spPr>
      </p:pic>
      <p:pic>
        <p:nvPicPr>
          <p:cNvPr id="72" name="Google Shape;72;p14"/>
          <p:cNvPicPr preferRelativeResize="0"/>
          <p:nvPr/>
        </p:nvPicPr>
        <p:blipFill>
          <a:blip r:embed="rId4">
            <a:alphaModFix/>
          </a:blip>
          <a:stretch>
            <a:fillRect/>
          </a:stretch>
        </p:blipFill>
        <p:spPr>
          <a:xfrm>
            <a:off x="4982138" y="1130800"/>
            <a:ext cx="3548023" cy="3796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Previous design</a:t>
            </a:r>
            <a:endParaRPr/>
          </a:p>
        </p:txBody>
      </p:sp>
      <p:sp>
        <p:nvSpPr>
          <p:cNvPr id="78" name="Google Shape;78;p15"/>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This was our original design idea for the homepage in sprint 1</a:t>
            </a:r>
            <a:endParaRPr/>
          </a:p>
          <a:p>
            <a:pPr indent="-304800" lvl="0" marL="457200" rtl="0" algn="l">
              <a:spcBef>
                <a:spcPts val="0"/>
              </a:spcBef>
              <a:spcAft>
                <a:spcPts val="0"/>
              </a:spcAft>
              <a:buSzPts val="1200"/>
              <a:buChar char="+"/>
            </a:pPr>
            <a:r>
              <a:rPr lang="en"/>
              <a:t>Everything</a:t>
            </a:r>
            <a:r>
              <a:rPr lang="en"/>
              <a:t> was on the one page</a:t>
            </a:r>
            <a:endParaRPr/>
          </a:p>
          <a:p>
            <a:pPr indent="-304800" lvl="1" marL="914400" rtl="0" algn="l">
              <a:spcBef>
                <a:spcPts val="0"/>
              </a:spcBef>
              <a:spcAft>
                <a:spcPts val="0"/>
              </a:spcAft>
              <a:buSzPts val="1200"/>
              <a:buChar char="+"/>
            </a:pPr>
            <a:r>
              <a:rPr lang="en"/>
              <a:t>The filters</a:t>
            </a:r>
            <a:endParaRPr/>
          </a:p>
          <a:p>
            <a:pPr indent="-304800" lvl="1" marL="914400" rtl="0" algn="l">
              <a:spcBef>
                <a:spcPts val="0"/>
              </a:spcBef>
              <a:spcAft>
                <a:spcPts val="0"/>
              </a:spcAft>
              <a:buSzPts val="1200"/>
              <a:buChar char="+"/>
            </a:pPr>
            <a:r>
              <a:rPr lang="en"/>
              <a:t>The tabs to other features such as the cloud word map, the actual location tracking map. </a:t>
            </a:r>
            <a:endParaRPr/>
          </a:p>
        </p:txBody>
      </p:sp>
      <p:pic>
        <p:nvPicPr>
          <p:cNvPr id="79" name="Google Shape;79;p15"/>
          <p:cNvPicPr preferRelativeResize="0"/>
          <p:nvPr/>
        </p:nvPicPr>
        <p:blipFill>
          <a:blip r:embed="rId3">
            <a:alphaModFix/>
          </a:blip>
          <a:stretch>
            <a:fillRect/>
          </a:stretch>
        </p:blipFill>
        <p:spPr>
          <a:xfrm>
            <a:off x="3348300" y="870413"/>
            <a:ext cx="5643299" cy="37163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Amatic SC"/>
                <a:ea typeface="Amatic SC"/>
                <a:cs typeface="Amatic SC"/>
                <a:sym typeface="Amatic SC"/>
              </a:rPr>
              <a:t>What</a:t>
            </a:r>
            <a:r>
              <a:rPr lang="en">
                <a:latin typeface="Amatic SC"/>
                <a:ea typeface="Amatic SC"/>
                <a:cs typeface="Amatic SC"/>
                <a:sym typeface="Amatic SC"/>
              </a:rPr>
              <a:t> new since sprint 1? </a:t>
            </a:r>
            <a:endParaRPr>
              <a:latin typeface="Amatic SC"/>
              <a:ea typeface="Amatic SC"/>
              <a:cs typeface="Amatic SC"/>
              <a:sym typeface="Amatic SC"/>
            </a:endParaRPr>
          </a:p>
        </p:txBody>
      </p:sp>
      <p:sp>
        <p:nvSpPr>
          <p:cNvPr id="85" name="Google Shape;85;p16"/>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Amatic SC"/>
                <a:ea typeface="Amatic SC"/>
                <a:cs typeface="Amatic SC"/>
                <a:sym typeface="Amatic SC"/>
              </a:rPr>
              <a:t>Quite a bit actually…</a:t>
            </a:r>
            <a:endParaRPr>
              <a:latin typeface="Amatic SC"/>
              <a:ea typeface="Amatic SC"/>
              <a:cs typeface="Amatic SC"/>
              <a:sym typeface="Amatic SC"/>
            </a:endParaRPr>
          </a:p>
          <a:p>
            <a:pPr indent="0" lvl="0" marL="0" rtl="0" algn="ctr">
              <a:spcBef>
                <a:spcPts val="0"/>
              </a:spcBef>
              <a:spcAft>
                <a:spcPts val="0"/>
              </a:spcAft>
              <a:buNone/>
            </a:pPr>
            <a:r>
              <a:t/>
            </a:r>
            <a:endParaRPr/>
          </a:p>
        </p:txBody>
      </p:sp>
      <p:sp>
        <p:nvSpPr>
          <p:cNvPr id="86" name="Google Shape;86;p1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6"/>
          <p:cNvPicPr preferRelativeResize="0"/>
          <p:nvPr/>
        </p:nvPicPr>
        <p:blipFill>
          <a:blip r:embed="rId3">
            <a:alphaModFix/>
          </a:blip>
          <a:stretch>
            <a:fillRect/>
          </a:stretch>
        </p:blipFill>
        <p:spPr>
          <a:xfrm>
            <a:off x="4939500" y="724200"/>
            <a:ext cx="3920500" cy="369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879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Current Design status: </a:t>
            </a:r>
            <a:endParaRPr/>
          </a:p>
        </p:txBody>
      </p:sp>
      <p:pic>
        <p:nvPicPr>
          <p:cNvPr id="93" name="Google Shape;93;p17"/>
          <p:cNvPicPr preferRelativeResize="0"/>
          <p:nvPr/>
        </p:nvPicPr>
        <p:blipFill>
          <a:blip r:embed="rId3">
            <a:alphaModFix/>
          </a:blip>
          <a:stretch>
            <a:fillRect/>
          </a:stretch>
        </p:blipFill>
        <p:spPr>
          <a:xfrm>
            <a:off x="152400" y="1662225"/>
            <a:ext cx="5532574" cy="3328874"/>
          </a:xfrm>
          <a:prstGeom prst="rect">
            <a:avLst/>
          </a:prstGeom>
          <a:noFill/>
          <a:ln>
            <a:noFill/>
          </a:ln>
        </p:spPr>
      </p:pic>
      <p:pic>
        <p:nvPicPr>
          <p:cNvPr id="94" name="Google Shape;94;p17"/>
          <p:cNvPicPr preferRelativeResize="0"/>
          <p:nvPr/>
        </p:nvPicPr>
        <p:blipFill>
          <a:blip r:embed="rId4">
            <a:alphaModFix/>
          </a:blip>
          <a:stretch>
            <a:fillRect/>
          </a:stretch>
        </p:blipFill>
        <p:spPr>
          <a:xfrm>
            <a:off x="5770750" y="282499"/>
            <a:ext cx="3220851" cy="2127451"/>
          </a:xfrm>
          <a:prstGeom prst="rect">
            <a:avLst/>
          </a:prstGeom>
          <a:noFill/>
          <a:ln>
            <a:noFill/>
          </a:ln>
        </p:spPr>
      </p:pic>
      <p:pic>
        <p:nvPicPr>
          <p:cNvPr id="95" name="Google Shape;95;p17"/>
          <p:cNvPicPr preferRelativeResize="0"/>
          <p:nvPr/>
        </p:nvPicPr>
        <p:blipFill>
          <a:blip r:embed="rId5">
            <a:alphaModFix/>
          </a:blip>
          <a:stretch>
            <a:fillRect/>
          </a:stretch>
        </p:blipFill>
        <p:spPr>
          <a:xfrm>
            <a:off x="5857000" y="2734824"/>
            <a:ext cx="3048352" cy="2024025"/>
          </a:xfrm>
          <a:prstGeom prst="rect">
            <a:avLst/>
          </a:prstGeom>
          <a:noFill/>
          <a:ln>
            <a:noFill/>
          </a:ln>
        </p:spPr>
      </p:pic>
      <p:cxnSp>
        <p:nvCxnSpPr>
          <p:cNvPr id="96" name="Google Shape;96;p17"/>
          <p:cNvCxnSpPr/>
          <p:nvPr/>
        </p:nvCxnSpPr>
        <p:spPr>
          <a:xfrm flipH="1">
            <a:off x="2728675" y="463050"/>
            <a:ext cx="31200" cy="940800"/>
          </a:xfrm>
          <a:prstGeom prst="straightConnector1">
            <a:avLst/>
          </a:prstGeom>
          <a:noFill/>
          <a:ln cap="flat" cmpd="sng" w="9525">
            <a:solidFill>
              <a:schemeClr val="dk1"/>
            </a:solidFill>
            <a:prstDash val="solid"/>
            <a:round/>
            <a:headEnd len="med" w="med" type="none"/>
            <a:tailEnd len="med" w="med" type="triangle"/>
          </a:ln>
        </p:spPr>
      </p:cxnSp>
      <p:cxnSp>
        <p:nvCxnSpPr>
          <p:cNvPr id="97" name="Google Shape;97;p17"/>
          <p:cNvCxnSpPr/>
          <p:nvPr/>
        </p:nvCxnSpPr>
        <p:spPr>
          <a:xfrm>
            <a:off x="4516250" y="658625"/>
            <a:ext cx="1035000" cy="31500"/>
          </a:xfrm>
          <a:prstGeom prst="straightConnector1">
            <a:avLst/>
          </a:prstGeom>
          <a:noFill/>
          <a:ln cap="flat" cmpd="sng" w="9525">
            <a:solidFill>
              <a:schemeClr val="dk1"/>
            </a:solidFill>
            <a:prstDash val="solid"/>
            <a:round/>
            <a:headEnd len="med" w="med" type="none"/>
            <a:tailEnd len="med" w="med" type="triangle"/>
          </a:ln>
        </p:spPr>
      </p:cxnSp>
      <p:sp>
        <p:nvSpPr>
          <p:cNvPr id="98" name="Google Shape;98;p17"/>
          <p:cNvSpPr txBox="1"/>
          <p:nvPr/>
        </p:nvSpPr>
        <p:spPr>
          <a:xfrm>
            <a:off x="2148350" y="141125"/>
            <a:ext cx="10350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Amatic SC"/>
                <a:ea typeface="Amatic SC"/>
                <a:cs typeface="Amatic SC"/>
                <a:sym typeface="Amatic SC"/>
              </a:rPr>
              <a:t>New homepage</a:t>
            </a:r>
            <a:endParaRPr sz="1700">
              <a:solidFill>
                <a:schemeClr val="dk1"/>
              </a:solidFill>
              <a:latin typeface="Amatic SC"/>
              <a:ea typeface="Amatic SC"/>
              <a:cs typeface="Amatic SC"/>
              <a:sym typeface="Amatic SC"/>
            </a:endParaRPr>
          </a:p>
        </p:txBody>
      </p:sp>
      <p:sp>
        <p:nvSpPr>
          <p:cNvPr id="99" name="Google Shape;99;p17"/>
          <p:cNvSpPr txBox="1"/>
          <p:nvPr/>
        </p:nvSpPr>
        <p:spPr>
          <a:xfrm>
            <a:off x="3959550" y="282500"/>
            <a:ext cx="10350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matic SC"/>
                <a:ea typeface="Amatic SC"/>
                <a:cs typeface="Amatic SC"/>
                <a:sym typeface="Amatic SC"/>
              </a:rPr>
              <a:t>New search page</a:t>
            </a:r>
            <a:endParaRPr sz="1800">
              <a:solidFill>
                <a:schemeClr val="dk1"/>
              </a:solidFill>
              <a:latin typeface="Amatic SC"/>
              <a:ea typeface="Amatic SC"/>
              <a:cs typeface="Amatic SC"/>
              <a:sym typeface="Amatic SC"/>
            </a:endParaRPr>
          </a:p>
        </p:txBody>
      </p:sp>
      <p:sp>
        <p:nvSpPr>
          <p:cNvPr id="100" name="Google Shape;100;p17"/>
          <p:cNvSpPr txBox="1"/>
          <p:nvPr/>
        </p:nvSpPr>
        <p:spPr>
          <a:xfrm>
            <a:off x="6586225" y="4630375"/>
            <a:ext cx="18660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matic SC"/>
                <a:ea typeface="Amatic SC"/>
                <a:cs typeface="Amatic SC"/>
                <a:sym typeface="Amatic SC"/>
              </a:rPr>
              <a:t>R</a:t>
            </a:r>
            <a:r>
              <a:rPr lang="en" sz="2000">
                <a:solidFill>
                  <a:schemeClr val="dk1"/>
                </a:solidFill>
                <a:latin typeface="Amatic SC"/>
                <a:ea typeface="Amatic SC"/>
                <a:cs typeface="Amatic SC"/>
                <a:sym typeface="Amatic SC"/>
              </a:rPr>
              <a:t>esults page</a:t>
            </a:r>
            <a:endParaRPr sz="2000">
              <a:solidFill>
                <a:schemeClr val="dk1"/>
              </a:solidFill>
              <a:latin typeface="Amatic SC"/>
              <a:ea typeface="Amatic SC"/>
              <a:cs typeface="Amatic SC"/>
              <a:sym typeface="Amatic S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105625" y="-873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More new design: </a:t>
            </a:r>
            <a:endParaRPr/>
          </a:p>
        </p:txBody>
      </p:sp>
      <p:pic>
        <p:nvPicPr>
          <p:cNvPr id="106" name="Google Shape;106;p18"/>
          <p:cNvPicPr preferRelativeResize="0"/>
          <p:nvPr/>
        </p:nvPicPr>
        <p:blipFill>
          <a:blip r:embed="rId3">
            <a:alphaModFix/>
          </a:blip>
          <a:stretch>
            <a:fillRect/>
          </a:stretch>
        </p:blipFill>
        <p:spPr>
          <a:xfrm>
            <a:off x="262425" y="668351"/>
            <a:ext cx="3171798" cy="2082900"/>
          </a:xfrm>
          <a:prstGeom prst="rect">
            <a:avLst/>
          </a:prstGeom>
          <a:noFill/>
          <a:ln>
            <a:noFill/>
          </a:ln>
        </p:spPr>
      </p:pic>
      <p:sp>
        <p:nvSpPr>
          <p:cNvPr id="107" name="Google Shape;107;p18"/>
          <p:cNvSpPr txBox="1"/>
          <p:nvPr/>
        </p:nvSpPr>
        <p:spPr>
          <a:xfrm>
            <a:off x="5645300" y="2038575"/>
            <a:ext cx="352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108" name="Google Shape;108;p18"/>
          <p:cNvPicPr preferRelativeResize="0"/>
          <p:nvPr/>
        </p:nvPicPr>
        <p:blipFill>
          <a:blip r:embed="rId4">
            <a:alphaModFix/>
          </a:blip>
          <a:stretch>
            <a:fillRect/>
          </a:stretch>
        </p:blipFill>
        <p:spPr>
          <a:xfrm>
            <a:off x="5372150" y="210750"/>
            <a:ext cx="3532250" cy="2296332"/>
          </a:xfrm>
          <a:prstGeom prst="rect">
            <a:avLst/>
          </a:prstGeom>
          <a:noFill/>
          <a:ln>
            <a:noFill/>
          </a:ln>
        </p:spPr>
      </p:pic>
      <p:pic>
        <p:nvPicPr>
          <p:cNvPr id="109" name="Google Shape;109;p18"/>
          <p:cNvPicPr preferRelativeResize="0"/>
          <p:nvPr/>
        </p:nvPicPr>
        <p:blipFill>
          <a:blip r:embed="rId5">
            <a:alphaModFix/>
          </a:blip>
          <a:stretch>
            <a:fillRect/>
          </a:stretch>
        </p:blipFill>
        <p:spPr>
          <a:xfrm>
            <a:off x="5372150" y="2637000"/>
            <a:ext cx="3532238" cy="2338425"/>
          </a:xfrm>
          <a:prstGeom prst="rect">
            <a:avLst/>
          </a:prstGeom>
          <a:noFill/>
          <a:ln>
            <a:noFill/>
          </a:ln>
        </p:spPr>
      </p:pic>
      <p:pic>
        <p:nvPicPr>
          <p:cNvPr id="110" name="Google Shape;110;p18"/>
          <p:cNvPicPr preferRelativeResize="0"/>
          <p:nvPr/>
        </p:nvPicPr>
        <p:blipFill>
          <a:blip r:embed="rId6">
            <a:alphaModFix/>
          </a:blip>
          <a:stretch>
            <a:fillRect/>
          </a:stretch>
        </p:blipFill>
        <p:spPr>
          <a:xfrm>
            <a:off x="262425" y="2887976"/>
            <a:ext cx="3218070" cy="2087450"/>
          </a:xfrm>
          <a:prstGeom prst="rect">
            <a:avLst/>
          </a:prstGeom>
          <a:noFill/>
          <a:ln>
            <a:noFill/>
          </a:ln>
        </p:spPr>
      </p:pic>
      <p:sp>
        <p:nvSpPr>
          <p:cNvPr id="111" name="Google Shape;111;p18"/>
          <p:cNvSpPr txBox="1"/>
          <p:nvPr/>
        </p:nvSpPr>
        <p:spPr>
          <a:xfrm>
            <a:off x="3747850" y="296250"/>
            <a:ext cx="965400" cy="2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matic SC"/>
                <a:ea typeface="Amatic SC"/>
                <a:cs typeface="Amatic SC"/>
                <a:sym typeface="Amatic SC"/>
              </a:rPr>
              <a:t>Export function </a:t>
            </a:r>
            <a:endParaRPr sz="1500">
              <a:solidFill>
                <a:schemeClr val="dk1"/>
              </a:solidFill>
              <a:latin typeface="Amatic SC"/>
              <a:ea typeface="Amatic SC"/>
              <a:cs typeface="Amatic SC"/>
              <a:sym typeface="Amatic SC"/>
            </a:endParaRPr>
          </a:p>
        </p:txBody>
      </p:sp>
      <p:sp>
        <p:nvSpPr>
          <p:cNvPr id="112" name="Google Shape;112;p18"/>
          <p:cNvSpPr txBox="1"/>
          <p:nvPr/>
        </p:nvSpPr>
        <p:spPr>
          <a:xfrm>
            <a:off x="4281025" y="1207475"/>
            <a:ext cx="7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matic SC"/>
                <a:ea typeface="Amatic SC"/>
                <a:cs typeface="Amatic SC"/>
                <a:sym typeface="Amatic SC"/>
              </a:rPr>
              <a:t>Word cloud page</a:t>
            </a:r>
            <a:endParaRPr sz="1500">
              <a:solidFill>
                <a:schemeClr val="dk1"/>
              </a:solidFill>
              <a:latin typeface="Amatic SC"/>
              <a:ea typeface="Amatic SC"/>
              <a:cs typeface="Amatic SC"/>
              <a:sym typeface="Amatic SC"/>
            </a:endParaRPr>
          </a:p>
        </p:txBody>
      </p:sp>
      <p:cxnSp>
        <p:nvCxnSpPr>
          <p:cNvPr id="113" name="Google Shape;113;p18"/>
          <p:cNvCxnSpPr>
            <a:endCxn id="106" idx="3"/>
          </p:cNvCxnSpPr>
          <p:nvPr/>
        </p:nvCxnSpPr>
        <p:spPr>
          <a:xfrm flipH="1">
            <a:off x="3434223" y="799601"/>
            <a:ext cx="611700" cy="910200"/>
          </a:xfrm>
          <a:prstGeom prst="straightConnector1">
            <a:avLst/>
          </a:prstGeom>
          <a:noFill/>
          <a:ln cap="flat" cmpd="sng" w="9525">
            <a:solidFill>
              <a:schemeClr val="dk1"/>
            </a:solidFill>
            <a:prstDash val="solid"/>
            <a:round/>
            <a:headEnd len="med" w="med" type="none"/>
            <a:tailEnd len="med" w="med" type="triangle"/>
          </a:ln>
        </p:spPr>
      </p:cxnSp>
      <p:cxnSp>
        <p:nvCxnSpPr>
          <p:cNvPr id="114" name="Google Shape;114;p18"/>
          <p:cNvCxnSpPr/>
          <p:nvPr/>
        </p:nvCxnSpPr>
        <p:spPr>
          <a:xfrm flipH="1" rot="10800000">
            <a:off x="4500575" y="1866200"/>
            <a:ext cx="799800" cy="78300"/>
          </a:xfrm>
          <a:prstGeom prst="straightConnector1">
            <a:avLst/>
          </a:prstGeom>
          <a:noFill/>
          <a:ln cap="flat" cmpd="sng" w="9525">
            <a:solidFill>
              <a:schemeClr val="dk1"/>
            </a:solidFill>
            <a:prstDash val="solid"/>
            <a:round/>
            <a:headEnd len="med" w="med" type="none"/>
            <a:tailEnd len="med" w="med" type="triangle"/>
          </a:ln>
        </p:spPr>
      </p:cxnSp>
      <p:sp>
        <p:nvSpPr>
          <p:cNvPr id="115" name="Google Shape;115;p18"/>
          <p:cNvSpPr txBox="1"/>
          <p:nvPr/>
        </p:nvSpPr>
        <p:spPr>
          <a:xfrm>
            <a:off x="3606600" y="2948463"/>
            <a:ext cx="9654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Amatic SC"/>
                <a:ea typeface="Amatic SC"/>
                <a:cs typeface="Amatic SC"/>
                <a:sym typeface="Amatic SC"/>
              </a:rPr>
              <a:t>Users profile</a:t>
            </a:r>
            <a:endParaRPr sz="1700">
              <a:solidFill>
                <a:schemeClr val="dk1"/>
              </a:solidFill>
              <a:latin typeface="Amatic SC"/>
              <a:ea typeface="Amatic SC"/>
              <a:cs typeface="Amatic SC"/>
              <a:sym typeface="Amatic SC"/>
            </a:endParaRPr>
          </a:p>
        </p:txBody>
      </p:sp>
      <p:sp>
        <p:nvSpPr>
          <p:cNvPr id="116" name="Google Shape;116;p18"/>
          <p:cNvSpPr txBox="1"/>
          <p:nvPr/>
        </p:nvSpPr>
        <p:spPr>
          <a:xfrm>
            <a:off x="4045800" y="4484875"/>
            <a:ext cx="10596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matic SC"/>
                <a:ea typeface="Amatic SC"/>
                <a:cs typeface="Amatic SC"/>
                <a:sym typeface="Amatic SC"/>
              </a:rPr>
              <a:t>Mapping</a:t>
            </a:r>
            <a:r>
              <a:rPr lang="en" sz="1800">
                <a:solidFill>
                  <a:schemeClr val="dk1"/>
                </a:solidFill>
                <a:latin typeface="Amatic SC"/>
                <a:ea typeface="Amatic SC"/>
                <a:cs typeface="Amatic SC"/>
                <a:sym typeface="Amatic SC"/>
              </a:rPr>
              <a:t> page</a:t>
            </a:r>
            <a:endParaRPr sz="1800">
              <a:solidFill>
                <a:schemeClr val="dk1"/>
              </a:solidFill>
              <a:latin typeface="Amatic SC"/>
              <a:ea typeface="Amatic SC"/>
              <a:cs typeface="Amatic SC"/>
              <a:sym typeface="Amatic SC"/>
            </a:endParaRPr>
          </a:p>
        </p:txBody>
      </p:sp>
      <p:cxnSp>
        <p:nvCxnSpPr>
          <p:cNvPr id="117" name="Google Shape;117;p18"/>
          <p:cNvCxnSpPr>
            <a:endCxn id="109" idx="1"/>
          </p:cNvCxnSpPr>
          <p:nvPr/>
        </p:nvCxnSpPr>
        <p:spPr>
          <a:xfrm flipH="1" rot="10800000">
            <a:off x="4657250" y="3806212"/>
            <a:ext cx="714900" cy="741300"/>
          </a:xfrm>
          <a:prstGeom prst="straightConnector1">
            <a:avLst/>
          </a:prstGeom>
          <a:noFill/>
          <a:ln cap="flat" cmpd="sng" w="9525">
            <a:solidFill>
              <a:schemeClr val="dk1"/>
            </a:solidFill>
            <a:prstDash val="solid"/>
            <a:round/>
            <a:headEnd len="med" w="med" type="none"/>
            <a:tailEnd len="med" w="med" type="triangle"/>
          </a:ln>
        </p:spPr>
      </p:cxnSp>
      <p:cxnSp>
        <p:nvCxnSpPr>
          <p:cNvPr id="118" name="Google Shape;118;p18"/>
          <p:cNvCxnSpPr>
            <a:stCxn id="115" idx="2"/>
            <a:endCxn id="110" idx="3"/>
          </p:cNvCxnSpPr>
          <p:nvPr/>
        </p:nvCxnSpPr>
        <p:spPr>
          <a:xfrm flipH="1">
            <a:off x="3480600" y="3246363"/>
            <a:ext cx="608700" cy="6852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464600" y="149400"/>
            <a:ext cx="5984400" cy="755700"/>
          </a:xfrm>
          <a:prstGeom prst="rect">
            <a:avLst/>
          </a:prstGeom>
        </p:spPr>
        <p:txBody>
          <a:bodyPr anchorCtr="0" anchor="b" bIns="91425" lIns="91425" spcFirstLastPara="1" rIns="91425" wrap="square" tIns="91425">
            <a:normAutofit/>
          </a:bodyPr>
          <a:lstStyle/>
          <a:p>
            <a:pPr indent="457200" lvl="0" marL="2743200" rtl="0" algn="l">
              <a:spcBef>
                <a:spcPts val="0"/>
              </a:spcBef>
              <a:spcAft>
                <a:spcPts val="0"/>
              </a:spcAft>
              <a:buNone/>
            </a:pPr>
            <a:r>
              <a:rPr lang="en" sz="3700">
                <a:latin typeface="Amatic SC"/>
                <a:ea typeface="Amatic SC"/>
                <a:cs typeface="Amatic SC"/>
                <a:sym typeface="Amatic SC"/>
              </a:rPr>
              <a:t>Database schema</a:t>
            </a:r>
            <a:r>
              <a:rPr lang="en" sz="3700"/>
              <a:t> </a:t>
            </a:r>
            <a:endParaRPr sz="3700"/>
          </a:p>
        </p:txBody>
      </p:sp>
      <p:sp>
        <p:nvSpPr>
          <p:cNvPr id="124" name="Google Shape;124;p19"/>
          <p:cNvSpPr txBox="1"/>
          <p:nvPr>
            <p:ph idx="1" type="body"/>
          </p:nvPr>
        </p:nvSpPr>
        <p:spPr>
          <a:xfrm>
            <a:off x="241050" y="905100"/>
            <a:ext cx="3101700" cy="4050300"/>
          </a:xfrm>
          <a:prstGeom prst="rect">
            <a:avLst/>
          </a:prstGeom>
          <a:solidFill>
            <a:schemeClr val="dk1"/>
          </a:solidFill>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i="1" lang="en" u="sng">
                <a:solidFill>
                  <a:srgbClr val="000000"/>
                </a:solidFill>
                <a:latin typeface="Arial"/>
                <a:ea typeface="Arial"/>
                <a:cs typeface="Arial"/>
                <a:sym typeface="Arial"/>
              </a:rPr>
              <a:t>What does what: </a:t>
            </a:r>
            <a:endParaRPr b="1" i="1" u="sng">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User: </a:t>
            </a:r>
            <a:r>
              <a:rPr lang="en">
                <a:solidFill>
                  <a:srgbClr val="000000"/>
                </a:solidFill>
                <a:latin typeface="Arial"/>
                <a:ea typeface="Arial"/>
                <a:cs typeface="Arial"/>
                <a:sym typeface="Arial"/>
              </a:rPr>
              <a:t>we have the user_id ( for tracking user purposes). User email to associate a user to an account. Additionally, I included a password and user_name for a profile if that is something we thought about doing. However, we can get rid of the password attributes and user name, etc.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Events: Events </a:t>
            </a:r>
            <a:r>
              <a:rPr lang="en">
                <a:solidFill>
                  <a:srgbClr val="0D0D0D"/>
                </a:solidFill>
                <a:highlight>
                  <a:srgbClr val="FFFFFF"/>
                </a:highlight>
                <a:latin typeface="Arial"/>
                <a:ea typeface="Arial"/>
                <a:cs typeface="Arial"/>
                <a:sym typeface="Arial"/>
              </a:rPr>
              <a:t>stores detailed information about individual pollution events, including their type, time, location, and description</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b="1">
              <a:solidFill>
                <a:srgbClr val="000000"/>
              </a:solidFill>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KeyWords: </a:t>
            </a:r>
            <a:r>
              <a:rPr lang="en">
                <a:solidFill>
                  <a:srgbClr val="000000"/>
                </a:solidFill>
                <a:latin typeface="Arial"/>
                <a:ea typeface="Arial"/>
                <a:cs typeface="Arial"/>
                <a:sym typeface="Arial"/>
              </a:rPr>
              <a:t>This class</a:t>
            </a:r>
            <a:r>
              <a:rPr b="1" lang="en">
                <a:solidFill>
                  <a:srgbClr val="000000"/>
                </a:solidFill>
                <a:latin typeface="Arial"/>
                <a:ea typeface="Arial"/>
                <a:cs typeface="Arial"/>
                <a:sym typeface="Arial"/>
              </a:rPr>
              <a:t> </a:t>
            </a:r>
            <a:r>
              <a:rPr lang="en">
                <a:solidFill>
                  <a:srgbClr val="0D0D0D"/>
                </a:solidFill>
                <a:latin typeface="Arial"/>
                <a:ea typeface="Arial"/>
                <a:cs typeface="Arial"/>
                <a:sym typeface="Arial"/>
              </a:rPr>
              <a:t>stores a list of terms or keywords that are relevant to environmental pollution events. These terms could include words related to different types of pollution (e.g., air pollution, water pollution),</a:t>
            </a:r>
            <a:endParaRPr>
              <a:solidFill>
                <a:srgbClr val="0D0D0D"/>
              </a:solidFill>
              <a:latin typeface="Arial"/>
              <a:ea typeface="Arial"/>
              <a:cs typeface="Arial"/>
              <a:sym typeface="Arial"/>
            </a:endParaRPr>
          </a:p>
          <a:p>
            <a:pPr indent="0" lvl="0" marL="0" rtl="0" algn="l">
              <a:spcBef>
                <a:spcPts val="0"/>
              </a:spcBef>
              <a:spcAft>
                <a:spcPts val="0"/>
              </a:spcAft>
              <a:buNone/>
            </a:pPr>
            <a:r>
              <a:t/>
            </a:r>
            <a:endParaRPr b="1">
              <a:solidFill>
                <a:srgbClr val="000000"/>
              </a:solidFill>
              <a:latin typeface="Arial"/>
              <a:ea typeface="Arial"/>
              <a:cs typeface="Arial"/>
              <a:sym typeface="Arial"/>
            </a:endParaRPr>
          </a:p>
          <a:p>
            <a:pPr indent="0" lvl="0" marL="0" rtl="0" algn="l">
              <a:spcBef>
                <a:spcPts val="0"/>
              </a:spcBef>
              <a:spcAft>
                <a:spcPts val="0"/>
              </a:spcAft>
              <a:buNone/>
            </a:pPr>
            <a:r>
              <a:t/>
            </a:r>
            <a:endParaRPr b="1">
              <a:solidFill>
                <a:srgbClr val="000000"/>
              </a:solidFill>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SearchResult: </a:t>
            </a:r>
            <a:r>
              <a:rPr lang="en">
                <a:solidFill>
                  <a:srgbClr val="000000"/>
                </a:solidFill>
                <a:latin typeface="Arial"/>
                <a:ea typeface="Arial"/>
                <a:cs typeface="Arial"/>
                <a:sym typeface="Arial"/>
              </a:rPr>
              <a:t>This class </a:t>
            </a:r>
            <a:r>
              <a:rPr lang="en">
                <a:solidFill>
                  <a:srgbClr val="0D0D0D"/>
                </a:solidFill>
                <a:highlight>
                  <a:srgbClr val="FFFFFF"/>
                </a:highlight>
                <a:latin typeface="Arial"/>
                <a:ea typeface="Arial"/>
                <a:cs typeface="Arial"/>
                <a:sym typeface="Arial"/>
              </a:rPr>
              <a:t>stores and tracks the results of search queries separately from the main ‘Events’table, providing a way to record which events were returned as search results and when the searches were performed.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b="1">
              <a:solidFill>
                <a:srgbClr val="000000"/>
              </a:solidFill>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SearchHistory:  </a:t>
            </a:r>
            <a:r>
              <a:rPr lang="en">
                <a:solidFill>
                  <a:srgbClr val="000000"/>
                </a:solidFill>
                <a:latin typeface="Arial"/>
                <a:ea typeface="Arial"/>
                <a:cs typeface="Arial"/>
                <a:sym typeface="Arial"/>
              </a:rPr>
              <a:t>This </a:t>
            </a:r>
            <a:r>
              <a:rPr lang="en">
                <a:solidFill>
                  <a:srgbClr val="0D0D0D"/>
                </a:solidFill>
                <a:highlight>
                  <a:srgbClr val="FFFFFF"/>
                </a:highlight>
                <a:latin typeface="Arial"/>
                <a:ea typeface="Arial"/>
                <a:cs typeface="Arial"/>
                <a:sym typeface="Arial"/>
              </a:rPr>
              <a:t>records each search query made by users on our system. The Association I have placed links each search query to the specific term or word that was searched for. This is mainly in place for our word cloud visualization, with this we can identify popular search terms/terms selected. </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b="1">
              <a:solidFill>
                <a:srgbClr val="000000"/>
              </a:solidFill>
              <a:latin typeface="Arial"/>
              <a:ea typeface="Arial"/>
              <a:cs typeface="Arial"/>
              <a:sym typeface="Arial"/>
            </a:endParaRPr>
          </a:p>
          <a:p>
            <a:pPr indent="0" lvl="0" marL="0" rtl="0" algn="l">
              <a:spcBef>
                <a:spcPts val="0"/>
              </a:spcBef>
              <a:spcAft>
                <a:spcPts val="0"/>
              </a:spcAft>
              <a:buNone/>
            </a:pPr>
            <a:r>
              <a:rPr b="1" lang="en">
                <a:solidFill>
                  <a:srgbClr val="000000"/>
                </a:solidFill>
                <a:latin typeface="Arial"/>
                <a:ea typeface="Arial"/>
                <a:cs typeface="Arial"/>
                <a:sym typeface="Arial"/>
              </a:rPr>
              <a:t>Frequency: </a:t>
            </a:r>
            <a:r>
              <a:rPr lang="en">
                <a:solidFill>
                  <a:srgbClr val="0D0D0D"/>
                </a:solidFill>
                <a:highlight>
                  <a:srgbClr val="FFFFFF"/>
                </a:highlight>
                <a:latin typeface="Arial"/>
                <a:ea typeface="Arial"/>
                <a:cs typeface="Arial"/>
                <a:sym typeface="Arial"/>
              </a:rPr>
              <a:t>serves the purpose of tracking the frequency of occurrence for each pollution event so how many times a particular pollution event has occurred. This serves the purpose of tracking and analyzing the trends and when we are making the graphs to visualize the distribution of pollution events based on their occurrence in disadvantaged communities. </a:t>
            </a:r>
            <a:endParaRPr>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25" name="Google Shape;125;p19"/>
          <p:cNvPicPr preferRelativeResize="0"/>
          <p:nvPr/>
        </p:nvPicPr>
        <p:blipFill>
          <a:blip r:embed="rId3">
            <a:alphaModFix/>
          </a:blip>
          <a:stretch>
            <a:fillRect/>
          </a:stretch>
        </p:blipFill>
        <p:spPr>
          <a:xfrm>
            <a:off x="3559675" y="905100"/>
            <a:ext cx="5331676" cy="374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113750" y="524250"/>
            <a:ext cx="3767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955">
                <a:latin typeface="Amatic SC"/>
                <a:ea typeface="Amatic SC"/>
                <a:cs typeface="Amatic SC"/>
                <a:sym typeface="Amatic SC"/>
              </a:rPr>
              <a:t>Urgent Needs- Small Scale test</a:t>
            </a:r>
            <a:r>
              <a:rPr lang="en">
                <a:latin typeface="Amatic SC"/>
                <a:ea typeface="Amatic SC"/>
                <a:cs typeface="Amatic SC"/>
                <a:sym typeface="Amatic SC"/>
              </a:rPr>
              <a:t> </a:t>
            </a:r>
            <a:endParaRPr>
              <a:latin typeface="Amatic SC"/>
              <a:ea typeface="Amatic SC"/>
              <a:cs typeface="Amatic SC"/>
              <a:sym typeface="Amatic SC"/>
            </a:endParaRPr>
          </a:p>
        </p:txBody>
      </p:sp>
      <p:sp>
        <p:nvSpPr>
          <p:cNvPr id="131" name="Google Shape;131;p20"/>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Arial"/>
                <a:ea typeface="Arial"/>
                <a:cs typeface="Arial"/>
                <a:sym typeface="Arial"/>
              </a:rPr>
              <a:t>Our </a:t>
            </a:r>
            <a:r>
              <a:rPr lang="en" sz="1500">
                <a:latin typeface="Arial"/>
                <a:ea typeface="Arial"/>
                <a:cs typeface="Arial"/>
                <a:sym typeface="Arial"/>
              </a:rPr>
              <a:t>client</a:t>
            </a:r>
            <a:r>
              <a:rPr lang="en" sz="1500">
                <a:latin typeface="Arial"/>
                <a:ea typeface="Arial"/>
                <a:cs typeface="Arial"/>
                <a:sym typeface="Arial"/>
              </a:rPr>
              <a:t> had an urgent need for results before we could </a:t>
            </a:r>
            <a:r>
              <a:rPr lang="en" sz="1500">
                <a:latin typeface="Arial"/>
                <a:ea typeface="Arial"/>
                <a:cs typeface="Arial"/>
                <a:sym typeface="Arial"/>
              </a:rPr>
              <a:t>implement</a:t>
            </a:r>
            <a:r>
              <a:rPr lang="en" sz="1500">
                <a:latin typeface="Arial"/>
                <a:ea typeface="Arial"/>
                <a:cs typeface="Arial"/>
                <a:sym typeface="Arial"/>
              </a:rPr>
              <a:t> it on a larger scale. We halted progress to work and   provided him with smaller scale version of what he is </a:t>
            </a:r>
            <a:r>
              <a:rPr lang="en" sz="1500">
                <a:latin typeface="Arial"/>
                <a:ea typeface="Arial"/>
                <a:cs typeface="Arial"/>
                <a:sym typeface="Arial"/>
              </a:rPr>
              <a:t>asking</a:t>
            </a:r>
            <a:r>
              <a:rPr lang="en" sz="1500">
                <a:latin typeface="Arial"/>
                <a:ea typeface="Arial"/>
                <a:cs typeface="Arial"/>
                <a:sym typeface="Arial"/>
              </a:rPr>
              <a:t> of us. </a:t>
            </a:r>
            <a:endParaRPr sz="1500">
              <a:latin typeface="Arial"/>
              <a:ea typeface="Arial"/>
              <a:cs typeface="Arial"/>
              <a:sym typeface="Arial"/>
            </a:endParaRPr>
          </a:p>
        </p:txBody>
      </p:sp>
      <p:pic>
        <p:nvPicPr>
          <p:cNvPr id="132" name="Google Shape;132;p20"/>
          <p:cNvPicPr preferRelativeResize="0"/>
          <p:nvPr/>
        </p:nvPicPr>
        <p:blipFill>
          <a:blip r:embed="rId3">
            <a:alphaModFix/>
          </a:blip>
          <a:stretch>
            <a:fillRect/>
          </a:stretch>
        </p:blipFill>
        <p:spPr>
          <a:xfrm>
            <a:off x="3881450" y="152400"/>
            <a:ext cx="5163971" cy="4838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87900" y="555600"/>
            <a:ext cx="5022300" cy="755700"/>
          </a:xfrm>
          <a:prstGeom prst="rect">
            <a:avLst/>
          </a:prstGeom>
        </p:spPr>
        <p:txBody>
          <a:bodyPr anchorCtr="0" anchor="b" bIns="91425" lIns="91425" spcFirstLastPara="1" rIns="91425" wrap="square" tIns="91425">
            <a:normAutofit/>
          </a:bodyPr>
          <a:lstStyle/>
          <a:p>
            <a:pPr indent="457200" lvl="0" marL="1371600" rtl="0" algn="l">
              <a:spcBef>
                <a:spcPts val="0"/>
              </a:spcBef>
              <a:spcAft>
                <a:spcPts val="0"/>
              </a:spcAft>
              <a:buNone/>
            </a:pPr>
            <a:r>
              <a:rPr lang="en" sz="2800">
                <a:latin typeface="Amatic SC"/>
                <a:ea typeface="Amatic SC"/>
                <a:cs typeface="Amatic SC"/>
                <a:sym typeface="Amatic SC"/>
              </a:rPr>
              <a:t>Results produced: </a:t>
            </a:r>
            <a:endParaRPr sz="2800">
              <a:latin typeface="Amatic SC"/>
              <a:ea typeface="Amatic SC"/>
              <a:cs typeface="Amatic SC"/>
              <a:sym typeface="Amatic SC"/>
            </a:endParaRPr>
          </a:p>
        </p:txBody>
      </p:sp>
      <p:sp>
        <p:nvSpPr>
          <p:cNvPr id="138" name="Google Shape;138;p21"/>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9" name="Google Shape;139;p21"/>
          <p:cNvPicPr preferRelativeResize="0"/>
          <p:nvPr/>
        </p:nvPicPr>
        <p:blipFill>
          <a:blip r:embed="rId3">
            <a:alphaModFix/>
          </a:blip>
          <a:stretch>
            <a:fillRect/>
          </a:stretch>
        </p:blipFill>
        <p:spPr>
          <a:xfrm>
            <a:off x="387900" y="1311300"/>
            <a:ext cx="5643300" cy="3557373"/>
          </a:xfrm>
          <a:prstGeom prst="rect">
            <a:avLst/>
          </a:prstGeom>
          <a:noFill/>
          <a:ln>
            <a:noFill/>
          </a:ln>
        </p:spPr>
      </p:pic>
      <p:pic>
        <p:nvPicPr>
          <p:cNvPr id="140" name="Google Shape;140;p21"/>
          <p:cNvPicPr preferRelativeResize="0"/>
          <p:nvPr/>
        </p:nvPicPr>
        <p:blipFill>
          <a:blip r:embed="rId4">
            <a:alphaModFix/>
          </a:blip>
          <a:stretch>
            <a:fillRect/>
          </a:stretch>
        </p:blipFill>
        <p:spPr>
          <a:xfrm>
            <a:off x="6465875" y="152400"/>
            <a:ext cx="1979088" cy="48387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